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8ED0-40F2-434C-A848-B92581875164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3DA4-3B24-449B-95CA-514EB7E30A99}" type="datetime4">
              <a:rPr lang="en-US" smtClean="0"/>
              <a:pPr/>
              <a:t>March 22,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2120D2-3948-4F8F-BE5D-E7E7D97880B2}" type="datetime4">
              <a:rPr lang="en-US" smtClean="0"/>
              <a:pPr/>
              <a:t>March 22, 2019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87759430" TargetMode="External"/><Relationship Id="rId4" Type="http://schemas.openxmlformats.org/officeDocument/2006/relationships/hyperlink" Target="https://vimeo.com/187759429" TargetMode="External"/><Relationship Id="rId5" Type="http://schemas.openxmlformats.org/officeDocument/2006/relationships/hyperlink" Target="https://www.youtube.com/watch?v=1r8hj72bfGo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h0C2LPXaEW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resilience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CAST 301</a:t>
            </a:r>
          </a:p>
          <a:p>
            <a:r>
              <a:rPr lang="en-US" dirty="0" smtClean="0"/>
              <a:t>Chapter 10</a:t>
            </a:r>
          </a:p>
          <a:p>
            <a:r>
              <a:rPr lang="en-US" dirty="0" smtClean="0"/>
              <a:t>Sections 1</a:t>
            </a:r>
            <a:r>
              <a:rPr lang="en-US" dirty="0"/>
              <a:t> </a:t>
            </a:r>
            <a:r>
              <a:rPr lang="en-US" dirty="0" smtClean="0"/>
              <a:t>&amp;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02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Quiz</a:t>
            </a:r>
          </a:p>
          <a:p>
            <a:r>
              <a:rPr lang="en-US" sz="2400" dirty="0" smtClean="0"/>
              <a:t>Lecture</a:t>
            </a:r>
            <a:endParaRPr lang="en-US" sz="2400" dirty="0" smtClean="0"/>
          </a:p>
          <a:p>
            <a:pPr lvl="1"/>
            <a:r>
              <a:rPr lang="en-US" sz="2000" dirty="0" smtClean="0"/>
              <a:t>Discussion questions</a:t>
            </a:r>
          </a:p>
          <a:p>
            <a:pPr lvl="1"/>
            <a:r>
              <a:rPr lang="en-US" sz="2000" dirty="0" smtClean="0"/>
              <a:t>Video</a:t>
            </a:r>
          </a:p>
          <a:p>
            <a:pPr lvl="1"/>
            <a:r>
              <a:rPr lang="en-US" sz="2000" dirty="0" smtClean="0"/>
              <a:t>Closing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086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Resilience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What is it?</a:t>
            </a:r>
          </a:p>
          <a:p>
            <a:pPr lvl="1"/>
            <a:r>
              <a:rPr lang="en-US" sz="2000" dirty="0" smtClean="0"/>
              <a:t>Maslow’s Theory – Hierarchy of Needs??</a:t>
            </a:r>
          </a:p>
          <a:p>
            <a:pPr lvl="1"/>
            <a:r>
              <a:rPr lang="en-US" sz="2000" dirty="0" smtClean="0"/>
              <a:t>Why is this important?</a:t>
            </a:r>
          </a:p>
          <a:p>
            <a:endParaRPr lang="en-US" dirty="0"/>
          </a:p>
          <a:p>
            <a:r>
              <a:rPr lang="en-US" sz="2400" dirty="0" smtClean="0"/>
              <a:t>How do we measure it?</a:t>
            </a:r>
          </a:p>
          <a:p>
            <a:pPr lvl="1"/>
            <a:r>
              <a:rPr lang="en-US" sz="2000" dirty="0" smtClean="0"/>
              <a:t>What exactly are we measuring?</a:t>
            </a:r>
          </a:p>
          <a:p>
            <a:pPr lvl="1"/>
            <a:r>
              <a:rPr lang="en-US" sz="2000" dirty="0" err="1" smtClean="0"/>
              <a:t>Whats</a:t>
            </a:r>
            <a:r>
              <a:rPr lang="en-US" sz="2000" dirty="0" smtClean="0"/>
              <a:t> the best way to quantify it?</a:t>
            </a:r>
          </a:p>
          <a:p>
            <a:pPr lvl="1"/>
            <a:r>
              <a:rPr lang="en-US" sz="2000" dirty="0" smtClean="0"/>
              <a:t>Incidence?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68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associated with resiliency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of trauma</a:t>
            </a:r>
          </a:p>
          <a:p>
            <a:pPr lvl="1"/>
            <a:r>
              <a:rPr lang="en-US" dirty="0" smtClean="0"/>
              <a:t>Academic, social, and functioning</a:t>
            </a:r>
          </a:p>
          <a:p>
            <a:r>
              <a:rPr lang="en-US" dirty="0" smtClean="0"/>
              <a:t>Family/Caregiver Support</a:t>
            </a:r>
          </a:p>
          <a:p>
            <a:pPr lvl="1"/>
            <a:r>
              <a:rPr lang="en-US" dirty="0" smtClean="0"/>
              <a:t>Who qualifies for this?</a:t>
            </a:r>
          </a:p>
          <a:p>
            <a:pPr lvl="1"/>
            <a:r>
              <a:rPr lang="en-US" dirty="0" smtClean="0"/>
              <a:t>What is needed in this relationship?</a:t>
            </a:r>
          </a:p>
          <a:p>
            <a:pPr lvl="1"/>
            <a:r>
              <a:rPr lang="en-US" dirty="0" smtClean="0"/>
              <a:t>Why does this help? </a:t>
            </a:r>
          </a:p>
          <a:p>
            <a:pPr lvl="2"/>
            <a:r>
              <a:rPr lang="en-US" dirty="0" smtClean="0"/>
              <a:t>3 possibilities</a:t>
            </a:r>
          </a:p>
          <a:p>
            <a:r>
              <a:rPr lang="en-US" dirty="0" smtClean="0"/>
              <a:t>Community factors</a:t>
            </a:r>
          </a:p>
          <a:p>
            <a:pPr lvl="1"/>
            <a:r>
              <a:rPr lang="en-US" dirty="0" smtClean="0"/>
              <a:t>Why might this work?</a:t>
            </a:r>
          </a:p>
        </p:txBody>
      </p:sp>
    </p:spTree>
    <p:extLst>
      <p:ext uri="{BB962C8B-B14F-4D97-AF65-F5344CB8AC3E}">
        <p14:creationId xmlns:p14="http://schemas.microsoft.com/office/powerpoint/2010/main" val="293713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Associated factors </a:t>
            </a:r>
            <a:r>
              <a:rPr lang="en-US" sz="1600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4503640"/>
          </a:xfrm>
        </p:spPr>
        <p:txBody>
          <a:bodyPr>
            <a:normAutofit/>
          </a:bodyPr>
          <a:lstStyle/>
          <a:p>
            <a:r>
              <a:rPr lang="en-US" dirty="0" smtClean="0"/>
              <a:t>Victim characteristics</a:t>
            </a:r>
          </a:p>
          <a:p>
            <a:pPr lvl="1"/>
            <a:r>
              <a:rPr lang="en-US" dirty="0" smtClean="0"/>
              <a:t>What can these people draw on internally – consciously or subconsciously</a:t>
            </a:r>
          </a:p>
          <a:p>
            <a:pPr lvl="1"/>
            <a:r>
              <a:rPr lang="en-US" dirty="0" smtClean="0"/>
              <a:t>Intelligence??</a:t>
            </a:r>
          </a:p>
          <a:p>
            <a:pPr lvl="1"/>
            <a:r>
              <a:rPr lang="en-US" dirty="0" smtClean="0"/>
              <a:t>What things do you have within you that would be helpful?</a:t>
            </a:r>
          </a:p>
          <a:p>
            <a:r>
              <a:rPr lang="en-US" dirty="0" smtClean="0"/>
              <a:t>Interaction between genes and environment</a:t>
            </a:r>
          </a:p>
          <a:p>
            <a:pPr lvl="1"/>
            <a:r>
              <a:rPr lang="en-US" dirty="0" smtClean="0"/>
              <a:t>First, how are these two seemingly different factors associated?</a:t>
            </a:r>
          </a:p>
          <a:p>
            <a:pPr lvl="1"/>
            <a:r>
              <a:rPr lang="en-US" dirty="0" smtClean="0"/>
              <a:t>*Short video*</a:t>
            </a:r>
          </a:p>
          <a:p>
            <a:pPr lvl="1"/>
            <a:r>
              <a:rPr lang="en-US" dirty="0" smtClean="0"/>
              <a:t>Video – “science of resilience”</a:t>
            </a:r>
          </a:p>
          <a:p>
            <a:r>
              <a:rPr lang="en-US" dirty="0" smtClean="0"/>
              <a:t>Discussion questions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648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584699"/>
          </a:xfrm>
        </p:spPr>
        <p:txBody>
          <a:bodyPr/>
          <a:lstStyle/>
          <a:p>
            <a:r>
              <a:rPr lang="en-US" dirty="0" smtClean="0"/>
              <a:t>Elizabeth Smart</a:t>
            </a:r>
          </a:p>
          <a:p>
            <a:pPr lvl="1"/>
            <a:r>
              <a:rPr lang="en-US" dirty="0" smtClean="0">
                <a:hlinkClick r:id="rId2"/>
              </a:rPr>
              <a:t>https://www.youtube.com/watch?v=h0C2LPXaEW4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Unique</a:t>
            </a:r>
          </a:p>
          <a:p>
            <a:pPr lvl="1"/>
            <a:r>
              <a:rPr lang="en-US" dirty="0" smtClean="0">
                <a:hlinkClick r:id="rId3"/>
              </a:rPr>
              <a:t>https://vimeo.com/187759430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Chad</a:t>
            </a:r>
          </a:p>
          <a:p>
            <a:pPr lvl="1"/>
            <a:r>
              <a:rPr lang="en-US" dirty="0" smtClean="0">
                <a:hlinkClick r:id="rId4"/>
              </a:rPr>
              <a:t>https://vimeo.com/187759429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Science of Resilience</a:t>
            </a:r>
          </a:p>
          <a:p>
            <a:pPr lvl="1"/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www.youtube.com/watch?v=1r8hj72bfGo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85409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160</TotalTime>
  <Words>203</Words>
  <Application>Microsoft Macintosh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 Pop</vt:lpstr>
      <vt:lpstr>resilience</vt:lpstr>
      <vt:lpstr>Agenda</vt:lpstr>
      <vt:lpstr>Resilience</vt:lpstr>
      <vt:lpstr>Factors associated with resiliency</vt:lpstr>
      <vt:lpstr>Associated factors continued</vt:lpstr>
      <vt:lpstr>videos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resilience</dc:title>
  <dc:creator>Jeff Edwards</dc:creator>
  <cp:lastModifiedBy>Jeff</cp:lastModifiedBy>
  <cp:revision>14</cp:revision>
  <dcterms:created xsi:type="dcterms:W3CDTF">2015-11-03T01:35:20Z</dcterms:created>
  <dcterms:modified xsi:type="dcterms:W3CDTF">2019-03-22T14:41:08Z</dcterms:modified>
</cp:coreProperties>
</file>